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88" r:id="rId5"/>
    <p:sldId id="289" r:id="rId6"/>
    <p:sldId id="290" r:id="rId7"/>
    <p:sldId id="291" r:id="rId8"/>
    <p:sldId id="287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4" r:id="rId23"/>
    <p:sldId id="275" r:id="rId24"/>
    <p:sldId id="276" r:id="rId25"/>
    <p:sldId id="277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28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DCDCD"/>
    <a:srgbClr val="AD4845"/>
    <a:srgbClr val="008000"/>
    <a:srgbClr val="FF25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43"/>
    <p:restoredTop sz="92517"/>
  </p:normalViewPr>
  <p:slideViewPr>
    <p:cSldViewPr snapToGrid="0" snapToObjects="1">
      <p:cViewPr varScale="1">
        <p:scale>
          <a:sx n="112" d="100"/>
          <a:sy n="112" d="100"/>
        </p:scale>
        <p:origin x="2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682EF-DF42-BE49-A4B7-DE4BDAE7F519}" type="datetimeFigureOut">
              <a:rPr lang="en-US" smtClean="0"/>
              <a:t>2/16/22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7592-5355-8645-956C-436C94C95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2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5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39682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1629" y="6332351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74859" y="6332352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5493219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00400" y="5493219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72400" y="5493219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4823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5042647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4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82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82" y="21494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60894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60894" y="21494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6894" y="6000750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7294" y="6000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99294" y="6000750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717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1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8556C19-FFD4-0046-85A8-3C428FEF46AB}" type="datetimeFigureOut">
              <a:rPr lang="en-US" smtClean="0"/>
              <a:pPr/>
              <a:t>2/16/22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DF74D97-BC5B-F44E-A15B-EC5F64B998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0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amtools.sourceforge.net/SAM1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818" y="2130426"/>
            <a:ext cx="9063182" cy="1470025"/>
          </a:xfrm>
          <a:solidFill>
            <a:schemeClr val="tx1">
              <a:alpha val="7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Entering the Matrix:</a:t>
            </a:r>
            <a:br>
              <a:rPr lang="en-US" dirty="0"/>
            </a:br>
            <a:r>
              <a:rPr lang="en-US" dirty="0"/>
              <a:t>the basics of NGS Data files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0456" y="5398596"/>
            <a:ext cx="8312727" cy="1332389"/>
          </a:xfrm>
          <a:solidFill>
            <a:srgbClr val="000000">
              <a:alpha val="70000"/>
            </a:srgbClr>
          </a:solidFill>
        </p:spPr>
        <p:txBody>
          <a:bodyPr>
            <a:normAutofit/>
          </a:bodyPr>
          <a:lstStyle/>
          <a:p>
            <a:r>
              <a:rPr lang="en-US" sz="2800" dirty="0"/>
              <a:t>BIO 594- </a:t>
            </a:r>
          </a:p>
          <a:p>
            <a:r>
              <a:rPr lang="en-US" sz="2800" dirty="0"/>
              <a:t>University of Rhode Island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9914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63770" y="1223803"/>
            <a:ext cx="9144000" cy="60498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8728"/>
          <a:stretch/>
        </p:blipFill>
        <p:spPr>
          <a:xfrm>
            <a:off x="10995202" y="717784"/>
            <a:ext cx="1084735" cy="130058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5369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4534"/>
          <a:stretch/>
        </p:blipFill>
        <p:spPr>
          <a:xfrm>
            <a:off x="10995202" y="717784"/>
            <a:ext cx="1084735" cy="155706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249285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70339"/>
          <a:stretch/>
        </p:blipFill>
        <p:spPr>
          <a:xfrm>
            <a:off x="10995202" y="717784"/>
            <a:ext cx="1084735" cy="18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8"/>
            <a:ext cx="91439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162687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7763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630967"/>
              </p:ext>
            </p:extLst>
          </p:nvPr>
        </p:nvGraphicFramePr>
        <p:xfrm>
          <a:off x="1177633" y="1686382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18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3908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039084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06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87450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642239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84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91411" y="762314"/>
          <a:ext cx="8976591" cy="6011565"/>
        </p:xfrm>
        <a:graphic>
          <a:graphicData uri="http://schemas.openxmlformats.org/drawingml/2006/table">
            <a:tbl>
              <a:tblPr/>
              <a:tblGrid>
                <a:gridCol w="6737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!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/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=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"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&gt;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@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&amp;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'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(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+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,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&lt;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J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Table (offset 33)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29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2107" y="1528622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1290" y="3296358"/>
            <a:ext cx="9143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209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524170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291906"/>
            <a:ext cx="9143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3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tsunami of data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308" y="1051002"/>
            <a:ext cx="8766464" cy="53497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1675"/>
          <a:stretch/>
        </p:blipFill>
        <p:spPr>
          <a:xfrm>
            <a:off x="10995202" y="717785"/>
            <a:ext cx="1084735" cy="50885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2051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83668" y="1514769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902851" y="3282506"/>
            <a:ext cx="914399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84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434" y="932875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39617" y="2700612"/>
            <a:ext cx="9143999" cy="4093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Q10 = 90.0%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Q20 = 99.0%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Q30 = 99.9% chance of correct base call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640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87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38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4000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888462"/>
              </p:ext>
            </p:extLst>
          </p:nvPr>
        </p:nvGraphicFramePr>
        <p:xfrm>
          <a:off x="941294" y="1555894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50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r>
              <a:rPr lang="en-US" dirty="0"/>
              <a:t>Inline barcodes</a:t>
            </a:r>
          </a:p>
          <a:p>
            <a:pPr lvl="2"/>
            <a:r>
              <a:rPr lang="en-US" dirty="0"/>
              <a:t>Part of the actual sequence</a:t>
            </a:r>
          </a:p>
          <a:p>
            <a:pPr lvl="2"/>
            <a:r>
              <a:rPr lang="en-US" dirty="0"/>
              <a:t>Must be demultiplexed with software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68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SAM/BAM Format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D6421BF5-84FD-0247-962E-FCB079B59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907" y="1230872"/>
            <a:ext cx="7583811" cy="4234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217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2A631B-6BD9-EB4C-8D74-588CE8237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Sequence Alignment/Map format</a:t>
            </a:r>
          </a:p>
          <a:p>
            <a:pPr lvl="1"/>
            <a:r>
              <a:rPr lang="en-US" dirty="0"/>
              <a:t>Universal standard</a:t>
            </a:r>
          </a:p>
          <a:p>
            <a:pPr lvl="1"/>
            <a:r>
              <a:rPr lang="en-US" dirty="0"/>
              <a:t>Human-readable (SAM) and compact (BAM) forms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</a:p>
          <a:p>
            <a:pPr lvl="1"/>
            <a:r>
              <a:rPr lang="en-US" dirty="0"/>
              <a:t>Header</a:t>
            </a:r>
          </a:p>
          <a:p>
            <a:pPr marL="914400" lvl="2" indent="0">
              <a:buNone/>
            </a:pPr>
            <a:r>
              <a:rPr lang="en-US" dirty="0"/>
              <a:t>version, sort order, reference sequences, read groups, program/processing history</a:t>
            </a:r>
          </a:p>
          <a:p>
            <a:pPr lvl="1"/>
            <a:r>
              <a:rPr lang="en-US" dirty="0"/>
              <a:t>Alignment records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6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98D74CD-E662-AF43-9236-6E42795DEC1E}"/>
              </a:ext>
            </a:extLst>
          </p:cNvPr>
          <p:cNvSpPr/>
          <p:nvPr/>
        </p:nvSpPr>
        <p:spPr>
          <a:xfrm>
            <a:off x="58270" y="882650"/>
            <a:ext cx="1094590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</a:t>
            </a:r>
            <a:r>
              <a:rPr lang="en-US" sz="1400" dirty="0" err="1">
                <a:solidFill>
                  <a:schemeClr val="bg1"/>
                </a:solidFill>
              </a:rPr>
              <a:t>benpass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align_genotype</a:t>
            </a:r>
            <a:r>
              <a:rPr lang="en-US" sz="1400" b="1" dirty="0">
                <a:solidFill>
                  <a:schemeClr val="bg1"/>
                </a:solidFill>
              </a:rPr>
              <a:t>]$ </a:t>
            </a:r>
            <a:r>
              <a:rPr lang="en-US" sz="1400" b="1" dirty="0" err="1">
                <a:solidFill>
                  <a:schemeClr val="bg1"/>
                </a:solidFill>
              </a:rPr>
              <a:t>samtools</a:t>
            </a:r>
            <a:r>
              <a:rPr lang="en-US" sz="1400" b="1" dirty="0">
                <a:solidFill>
                  <a:schemeClr val="bg1"/>
                </a:solidFill>
              </a:rPr>
              <a:t> view -H </a:t>
            </a:r>
            <a:r>
              <a:rPr lang="en-US" sz="1400" b="1" dirty="0" err="1">
                <a:solidFill>
                  <a:schemeClr val="bg1"/>
                </a:solidFill>
              </a:rPr>
              <a:t>allY.recalibrated.merge.bam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@HD	VN:1.0	</a:t>
            </a:r>
            <a:r>
              <a:rPr lang="en-US" sz="1400" dirty="0" err="1">
                <a:solidFill>
                  <a:schemeClr val="bg1"/>
                </a:solidFill>
              </a:rPr>
              <a:t>GO:none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SO:coordinate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SN:chrM</a:t>
            </a:r>
            <a:r>
              <a:rPr lang="en-US" sz="1400" dirty="0">
                <a:solidFill>
                  <a:schemeClr val="bg1"/>
                </a:solidFill>
              </a:rPr>
              <a:t>	LN:16571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	LN:249250621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	LN:243199373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SN:chr3	LN:198022430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SN:chr19	LN:59128983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SN:chr20	LN:63025520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SN:chr21	LN:48129895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SN:chr22	LN:51304566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SN:chrX</a:t>
            </a:r>
            <a:r>
              <a:rPr lang="en-US" sz="1400" dirty="0">
                <a:solidFill>
                  <a:schemeClr val="bg1"/>
                </a:solidFill>
              </a:rPr>
              <a:t>	LN:155270560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SN:chrY</a:t>
            </a:r>
            <a:r>
              <a:rPr lang="en-US" sz="1400" dirty="0">
                <a:solidFill>
                  <a:schemeClr val="bg1"/>
                </a:solidFill>
              </a:rPr>
              <a:t>	LN:59373566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ID:86-191	PL:ILLUMINA	LB:IL500	SM:86-191-1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ID:BsK010	PL:ILLUMINA	LB:IL501	SM:BsK010-1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ID:Bsk136	PL:ILLUMINA	LB:IL502	SM:Bsk136-1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ID:MAK001	PL:ILLUMINA	LB:IL503	SM:MAK001-1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ID:NG87	PL:ILLUMINA	LB:IL504	SM:NG87-1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ID:SDH023	PL:ILLUMINA	LB:IL508	SM:SDH023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</a:t>
            </a:r>
            <a:r>
              <a:rPr lang="en-US" sz="1400" b="1" dirty="0">
                <a:solidFill>
                  <a:schemeClr val="bg1"/>
                </a:solidFill>
              </a:rPr>
              <a:t>PG	ID:GATK </a:t>
            </a:r>
            <a:r>
              <a:rPr lang="en-US" sz="1400" b="1" dirty="0" err="1">
                <a:solidFill>
                  <a:schemeClr val="bg1"/>
                </a:solidFill>
              </a:rPr>
              <a:t>IndelRealigner</a:t>
            </a:r>
            <a:r>
              <a:rPr lang="en-US" sz="1400" b="1" dirty="0">
                <a:solidFill>
                  <a:schemeClr val="bg1"/>
                </a:solidFill>
              </a:rPr>
              <a:t>	VN:2.0-39-gd091f72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dirty="0" err="1">
                <a:solidFill>
                  <a:schemeClr val="bg1"/>
                </a:solidFill>
              </a:rPr>
              <a:t>CL:knownAlleles</a:t>
            </a:r>
            <a:r>
              <a:rPr lang="en-US" sz="1400" dirty="0">
                <a:solidFill>
                  <a:schemeClr val="bg1"/>
                </a:solidFill>
              </a:rPr>
              <a:t>=[] </a:t>
            </a:r>
            <a:r>
              <a:rPr lang="en-US" sz="1400" dirty="0" err="1">
                <a:solidFill>
                  <a:schemeClr val="bg1"/>
                </a:solidFill>
              </a:rPr>
              <a:t>targetIntervals</a:t>
            </a:r>
            <a:r>
              <a:rPr lang="en-US" sz="1400" dirty="0">
                <a:solidFill>
                  <a:schemeClr val="bg1"/>
                </a:solidFill>
              </a:rPr>
              <a:t>=</a:t>
            </a:r>
            <a:r>
              <a:rPr lang="en-US" sz="1400" dirty="0" err="1">
                <a:solidFill>
                  <a:schemeClr val="bg1"/>
                </a:solidFill>
              </a:rPr>
              <a:t>tmp.intervals.list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LODThresholdForCleaning</a:t>
            </a:r>
            <a:r>
              <a:rPr lang="en-US" sz="1400" dirty="0">
                <a:solidFill>
                  <a:schemeClr val="bg1"/>
                </a:solidFill>
              </a:rPr>
              <a:t>=5.0 </a:t>
            </a:r>
            <a:r>
              <a:rPr lang="en-US" sz="1400" dirty="0" err="1">
                <a:solidFill>
                  <a:schemeClr val="bg1"/>
                </a:solidFill>
              </a:rPr>
              <a:t>consensusDeterminationModel</a:t>
            </a:r>
            <a:r>
              <a:rPr lang="en-US" sz="1400" dirty="0">
                <a:solidFill>
                  <a:schemeClr val="bg1"/>
                </a:solidFill>
              </a:rPr>
              <a:t>=USE_READS </a:t>
            </a:r>
            <a:r>
              <a:rPr lang="en-US" sz="1400" dirty="0" err="1">
                <a:solidFill>
                  <a:schemeClr val="bg1"/>
                </a:solidFill>
              </a:rPr>
              <a:t>entropyThreshold</a:t>
            </a:r>
            <a:r>
              <a:rPr lang="en-US" sz="1400" dirty="0">
                <a:solidFill>
                  <a:schemeClr val="bg1"/>
                </a:solidFill>
              </a:rPr>
              <a:t>=0.15 </a:t>
            </a:r>
            <a:r>
              <a:rPr lang="en-US" sz="1400" dirty="0" err="1">
                <a:solidFill>
                  <a:schemeClr val="bg1"/>
                </a:solidFill>
              </a:rPr>
              <a:t>maxReadsInMemory</a:t>
            </a:r>
            <a:r>
              <a:rPr lang="en-US" sz="1400" dirty="0">
                <a:solidFill>
                  <a:schemeClr val="bg1"/>
                </a:solidFill>
              </a:rPr>
              <a:t>=150000 </a:t>
            </a:r>
            <a:r>
              <a:rPr lang="en-US" sz="1400" dirty="0" err="1">
                <a:solidFill>
                  <a:schemeClr val="bg1"/>
                </a:solidFill>
              </a:rPr>
              <a:t>maxIsizeForMovement</a:t>
            </a:r>
            <a:r>
              <a:rPr lang="en-US" sz="1400" dirty="0">
                <a:solidFill>
                  <a:schemeClr val="bg1"/>
                </a:solidFill>
              </a:rPr>
              <a:t>=3000 </a:t>
            </a:r>
            <a:r>
              <a:rPr lang="en-US" sz="1400" dirty="0" err="1">
                <a:solidFill>
                  <a:schemeClr val="bg1"/>
                </a:solidFill>
              </a:rPr>
              <a:t>maxPositionalMoveAllowed</a:t>
            </a:r>
            <a:r>
              <a:rPr lang="en-US" sz="1400" dirty="0">
                <a:solidFill>
                  <a:schemeClr val="bg1"/>
                </a:solidFill>
              </a:rPr>
              <a:t>=200 </a:t>
            </a:r>
            <a:r>
              <a:rPr lang="en-US" sz="1400" dirty="0" err="1">
                <a:solidFill>
                  <a:schemeClr val="bg1"/>
                </a:solidFill>
              </a:rPr>
              <a:t>maxConsensuses</a:t>
            </a:r>
            <a:r>
              <a:rPr lang="en-US" sz="1400" dirty="0">
                <a:solidFill>
                  <a:schemeClr val="bg1"/>
                </a:solidFill>
              </a:rPr>
              <a:t>=30 </a:t>
            </a:r>
            <a:r>
              <a:rPr lang="en-US" sz="1400" dirty="0" err="1">
                <a:solidFill>
                  <a:schemeClr val="bg1"/>
                </a:solidFill>
              </a:rPr>
              <a:t>maxReadsForConsensuses</a:t>
            </a:r>
            <a:r>
              <a:rPr lang="en-US" sz="1400" dirty="0">
                <a:solidFill>
                  <a:schemeClr val="bg1"/>
                </a:solidFill>
              </a:rPr>
              <a:t>=120 </a:t>
            </a:r>
            <a:r>
              <a:rPr lang="en-US" sz="1400" dirty="0" err="1">
                <a:solidFill>
                  <a:schemeClr val="bg1"/>
                </a:solidFill>
              </a:rPr>
              <a:t>maxReadsForRealignment</a:t>
            </a:r>
            <a:r>
              <a:rPr lang="en-US" sz="1400" dirty="0">
                <a:solidFill>
                  <a:schemeClr val="bg1"/>
                </a:solidFill>
              </a:rPr>
              <a:t>=20000 </a:t>
            </a:r>
            <a:r>
              <a:rPr lang="en-US" sz="1400" dirty="0" err="1">
                <a:solidFill>
                  <a:schemeClr val="bg1"/>
                </a:solidFill>
              </a:rPr>
              <a:t>noOriginalAlignmentTags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nWayOut</a:t>
            </a:r>
            <a:r>
              <a:rPr lang="en-US" sz="1400" dirty="0">
                <a:solidFill>
                  <a:schemeClr val="bg1"/>
                </a:solidFill>
              </a:rPr>
              <a:t>=null generate_nWayOut_md5s=false </a:t>
            </a:r>
            <a:r>
              <a:rPr lang="en-US" sz="1400" dirty="0" err="1">
                <a:solidFill>
                  <a:schemeClr val="bg1"/>
                </a:solidFill>
              </a:rPr>
              <a:t>check_early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noPGTag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keepPGTags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indelsFileForDebugging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statisticsFileForDebugging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SNPsFileForDebugging</a:t>
            </a:r>
            <a:r>
              <a:rPr lang="en-US" sz="1400" dirty="0">
                <a:solidFill>
                  <a:schemeClr val="bg1"/>
                </a:solidFill>
              </a:rPr>
              <a:t>=null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@PG	</a:t>
            </a:r>
            <a:r>
              <a:rPr lang="en-US" sz="1400" b="1" dirty="0" err="1">
                <a:solidFill>
                  <a:schemeClr val="bg1"/>
                </a:solidFill>
              </a:rPr>
              <a:t>ID:bwa</a:t>
            </a:r>
            <a:r>
              <a:rPr lang="en-US" sz="1400" b="1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PN:bwa</a:t>
            </a:r>
            <a:r>
              <a:rPr lang="en-US" sz="1400" b="1" dirty="0">
                <a:solidFill>
                  <a:schemeClr val="bg1"/>
                </a:solidFill>
              </a:rPr>
              <a:t>	VN:0.6.2-r126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383B6668-1958-CD4C-9A47-4527F22242DE}"/>
              </a:ext>
            </a:extLst>
          </p:cNvPr>
          <p:cNvSpPr/>
          <p:nvPr/>
        </p:nvSpPr>
        <p:spPr>
          <a:xfrm>
            <a:off x="6781800" y="882650"/>
            <a:ext cx="2133600" cy="539750"/>
          </a:xfrm>
          <a:prstGeom prst="wedgeRoundRectCallout">
            <a:avLst>
              <a:gd name="adj1" fmla="val -94040"/>
              <a:gd name="adj2" fmla="val -14381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samtools</a:t>
            </a:r>
            <a:r>
              <a:rPr lang="en-US" sz="1600" dirty="0">
                <a:solidFill>
                  <a:schemeClr val="tx1"/>
                </a:solidFill>
              </a:rPr>
              <a:t> to view bam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E1D8B86E-7606-B644-A9E8-3A291589F0C2}"/>
              </a:ext>
            </a:extLst>
          </p:cNvPr>
          <p:cNvSpPr/>
          <p:nvPr/>
        </p:nvSpPr>
        <p:spPr>
          <a:xfrm>
            <a:off x="4521200" y="1152525"/>
            <a:ext cx="1244600" cy="3079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sort order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B530074-2B1D-3D4B-8777-82CBF65BC9EE}"/>
              </a:ext>
            </a:extLst>
          </p:cNvPr>
          <p:cNvSpPr/>
          <p:nvPr/>
        </p:nvSpPr>
        <p:spPr>
          <a:xfrm>
            <a:off x="4254500" y="2165350"/>
            <a:ext cx="2527300" cy="4984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reference sequence names with lengths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0D301851-1EDB-B946-893F-DFB690D8636B}"/>
              </a:ext>
            </a:extLst>
          </p:cNvPr>
          <p:cNvSpPr/>
          <p:nvPr/>
        </p:nvSpPr>
        <p:spPr>
          <a:xfrm>
            <a:off x="6534885" y="3092450"/>
            <a:ext cx="2997200" cy="831850"/>
          </a:xfrm>
          <a:prstGeom prst="wedgeRoundRectCallout">
            <a:avLst>
              <a:gd name="adj1" fmla="val -74459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read groups with platform, library and sample information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68CD90FD-5D96-784D-8950-5BBC114D6ECD}"/>
              </a:ext>
            </a:extLst>
          </p:cNvPr>
          <p:cNvSpPr/>
          <p:nvPr/>
        </p:nvSpPr>
        <p:spPr>
          <a:xfrm>
            <a:off x="6769835" y="4770025"/>
            <a:ext cx="2527300" cy="415925"/>
          </a:xfrm>
          <a:prstGeom prst="wedgeRoundRectCallout">
            <a:avLst>
              <a:gd name="adj1" fmla="val -99883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program (analysis) history</a:t>
            </a:r>
          </a:p>
        </p:txBody>
      </p:sp>
    </p:spTree>
    <p:extLst>
      <p:ext uri="{BB962C8B-B14F-4D97-AF65-F5344CB8AC3E}">
        <p14:creationId xmlns:p14="http://schemas.microsoft.com/office/powerpoint/2010/main" val="2320663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527AD98-56CD-254F-BCD2-DDE4E1C53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6151"/>
            <a:ext cx="10837333" cy="210185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benpass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align_genotype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]$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samtools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view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allY.recalibrated.merge.bam</a:t>
            </a: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HW-ST605:127:B0568ABXX:2:1201:10933:3739		147	chr1	27675	60	101M	=	27588	-188	TCATTTTATGGCCCCTTCTTCCTATATCTGGTAGCTTTTAAATGATGACCATGTAGATAATCTTTATTGTCCCTCTTTCAGCAGACGGTATTTTCTTATGC	=7;:;&lt;=??&lt;=BCCEFFEJFCEGGEFFDF?BEA@DEDFEFFDE&gt;EE@E@ADCACB&gt;CCDCBACDCDDDAB@@BCADDCBC@BCBB8@ABCCCDCBDA@&gt;:/	RG:Z:86-191		</a:t>
            </a: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HW-ST605:127:B0568ABXX:3:1104:21059:173553	83	chr1	27682	60	101M	=	27664	-119	ATGGCCCCTTCTTCCTATATCTGGTAGCTTTTAAATGATGACCATGTAGATAATCTTTATTGTCCCTCTTTCAGCAGACGGTATTTTCTTATGCTACAGTA	8;8.7::&lt;?=BDHFHGFFDCGDAACCABHCCBDFBE&lt;/BA4//BB@BCAA@CBA@CB@ABA&gt;A??@B@BBACA&gt;?;A@8??CABBBA@AAAA?AA??@BB0	RG:Z:SDH023	</a:t>
            </a: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* Many fields after column 12 deleted (e.g., recalibrated base scores) have been deleted for improved readability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SAM/BAM Format: Alignment Records</a:t>
            </a:r>
            <a:endParaRPr lang="en-US" sz="3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B9761A-17BD-8147-9532-7F2D4A91608C}"/>
              </a:ext>
            </a:extLst>
          </p:cNvPr>
          <p:cNvSpPr/>
          <p:nvPr/>
        </p:nvSpPr>
        <p:spPr>
          <a:xfrm>
            <a:off x="131290" y="6252477"/>
            <a:ext cx="4207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http://samtools.sourceforge.net/SAM1.pdf</a:t>
            </a:r>
            <a:endParaRPr lang="en-US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E4F616B9-6AB9-324A-8C60-1EFD5016E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44" y="3261627"/>
            <a:ext cx="8818563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Flowchart: Connector 9">
            <a:extLst>
              <a:ext uri="{FF2B5EF4-FFF2-40B4-BE49-F238E27FC236}">
                <a16:creationId xmlns:a16="http://schemas.microsoft.com/office/drawing/2014/main" id="{991BDDA3-7741-6C47-912D-4046CCA52765}"/>
              </a:ext>
            </a:extLst>
          </p:cNvPr>
          <p:cNvSpPr/>
          <p:nvPr/>
        </p:nvSpPr>
        <p:spPr>
          <a:xfrm>
            <a:off x="-19245" y="148328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1</a:t>
            </a:r>
          </a:p>
        </p:txBody>
      </p:sp>
      <p:sp>
        <p:nvSpPr>
          <p:cNvPr id="21" name="Flowchart: Connector 11">
            <a:extLst>
              <a:ext uri="{FF2B5EF4-FFF2-40B4-BE49-F238E27FC236}">
                <a16:creationId xmlns:a16="http://schemas.microsoft.com/office/drawing/2014/main" id="{D2DECE75-B169-5141-B243-4DF445F4ED97}"/>
              </a:ext>
            </a:extLst>
          </p:cNvPr>
          <p:cNvSpPr/>
          <p:nvPr/>
        </p:nvSpPr>
        <p:spPr>
          <a:xfrm>
            <a:off x="4742769" y="1323415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3</a:t>
            </a:r>
          </a:p>
        </p:txBody>
      </p:sp>
      <p:sp>
        <p:nvSpPr>
          <p:cNvPr id="22" name="Flowchart: Connector 12">
            <a:extLst>
              <a:ext uri="{FF2B5EF4-FFF2-40B4-BE49-F238E27FC236}">
                <a16:creationId xmlns:a16="http://schemas.microsoft.com/office/drawing/2014/main" id="{28CFD175-F0FF-AD47-8B4E-71DC1AAD6407}"/>
              </a:ext>
            </a:extLst>
          </p:cNvPr>
          <p:cNvSpPr/>
          <p:nvPr/>
        </p:nvSpPr>
        <p:spPr>
          <a:xfrm>
            <a:off x="5671550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4</a:t>
            </a:r>
          </a:p>
        </p:txBody>
      </p:sp>
      <p:sp>
        <p:nvSpPr>
          <p:cNvPr id="23" name="Flowchart: Connector 13">
            <a:extLst>
              <a:ext uri="{FF2B5EF4-FFF2-40B4-BE49-F238E27FC236}">
                <a16:creationId xmlns:a16="http://schemas.microsoft.com/office/drawing/2014/main" id="{EEF50A11-F636-6241-B463-D11E20D91C81}"/>
              </a:ext>
            </a:extLst>
          </p:cNvPr>
          <p:cNvSpPr/>
          <p:nvPr/>
        </p:nvSpPr>
        <p:spPr>
          <a:xfrm>
            <a:off x="6498671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5</a:t>
            </a:r>
          </a:p>
        </p:txBody>
      </p:sp>
      <p:sp>
        <p:nvSpPr>
          <p:cNvPr id="24" name="Flowchart: Connector 14">
            <a:extLst>
              <a:ext uri="{FF2B5EF4-FFF2-40B4-BE49-F238E27FC236}">
                <a16:creationId xmlns:a16="http://schemas.microsoft.com/office/drawing/2014/main" id="{ED10BAAE-C2FA-B34D-AB48-00F7138AD120}"/>
              </a:ext>
            </a:extLst>
          </p:cNvPr>
          <p:cNvSpPr/>
          <p:nvPr/>
        </p:nvSpPr>
        <p:spPr>
          <a:xfrm>
            <a:off x="7486096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6</a:t>
            </a:r>
          </a:p>
        </p:txBody>
      </p:sp>
      <p:sp>
        <p:nvSpPr>
          <p:cNvPr id="25" name="Flowchart: Connector 15">
            <a:extLst>
              <a:ext uri="{FF2B5EF4-FFF2-40B4-BE49-F238E27FC236}">
                <a16:creationId xmlns:a16="http://schemas.microsoft.com/office/drawing/2014/main" id="{2E9D021C-18C6-D34B-85D2-7FB3719401BB}"/>
              </a:ext>
            </a:extLst>
          </p:cNvPr>
          <p:cNvSpPr/>
          <p:nvPr/>
        </p:nvSpPr>
        <p:spPr>
          <a:xfrm>
            <a:off x="9321247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8</a:t>
            </a:r>
          </a:p>
        </p:txBody>
      </p:sp>
      <p:sp>
        <p:nvSpPr>
          <p:cNvPr id="26" name="Flowchart: Connector 16">
            <a:extLst>
              <a:ext uri="{FF2B5EF4-FFF2-40B4-BE49-F238E27FC236}">
                <a16:creationId xmlns:a16="http://schemas.microsoft.com/office/drawing/2014/main" id="{38F17071-9477-CF47-A723-DCDBDE9C794F}"/>
              </a:ext>
            </a:extLst>
          </p:cNvPr>
          <p:cNvSpPr/>
          <p:nvPr/>
        </p:nvSpPr>
        <p:spPr>
          <a:xfrm>
            <a:off x="10246298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9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E044AE1-D8A1-F24C-8084-DBE454F3F174}"/>
              </a:ext>
            </a:extLst>
          </p:cNvPr>
          <p:cNvGrpSpPr/>
          <p:nvPr/>
        </p:nvGrpSpPr>
        <p:grpSpPr>
          <a:xfrm>
            <a:off x="821665" y="1622986"/>
            <a:ext cx="175570" cy="165100"/>
            <a:chOff x="193845" y="1485900"/>
            <a:chExt cx="175570" cy="165100"/>
          </a:xfrm>
        </p:grpSpPr>
        <p:sp>
          <p:nvSpPr>
            <p:cNvPr id="28" name="Flowchart: Connector 18">
              <a:extLst>
                <a:ext uri="{FF2B5EF4-FFF2-40B4-BE49-F238E27FC236}">
                  <a16:creationId xmlns:a16="http://schemas.microsoft.com/office/drawing/2014/main" id="{FBF2DE38-F523-714C-A969-C11F666FDD0E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E2F8C78-F3CC-2E4F-93DF-53D7CF581837}"/>
                </a:ext>
              </a:extLst>
            </p:cNvPr>
            <p:cNvSpPr txBox="1"/>
            <p:nvPr/>
          </p:nvSpPr>
          <p:spPr>
            <a:xfrm>
              <a:off x="193845" y="148590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10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A02B136-BEBA-0742-96B1-9DB6D3A0FBA5}"/>
              </a:ext>
            </a:extLst>
          </p:cNvPr>
          <p:cNvGrpSpPr/>
          <p:nvPr/>
        </p:nvGrpSpPr>
        <p:grpSpPr>
          <a:xfrm>
            <a:off x="822780" y="1775386"/>
            <a:ext cx="175570" cy="171450"/>
            <a:chOff x="193845" y="1479550"/>
            <a:chExt cx="175570" cy="171450"/>
          </a:xfrm>
        </p:grpSpPr>
        <p:sp>
          <p:nvSpPr>
            <p:cNvPr id="31" name="Flowchart: Connector 22">
              <a:extLst>
                <a:ext uri="{FF2B5EF4-FFF2-40B4-BE49-F238E27FC236}">
                  <a16:creationId xmlns:a16="http://schemas.microsoft.com/office/drawing/2014/main" id="{787A9134-6950-9949-881D-FBE293CB03F6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831271-9579-1A4A-AC8D-1606EBB1C62C}"/>
                </a:ext>
              </a:extLst>
            </p:cNvPr>
            <p:cNvSpPr txBox="1"/>
            <p:nvPr/>
          </p:nvSpPr>
          <p:spPr>
            <a:xfrm>
              <a:off x="193845" y="147955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4723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99984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4E0B87-F593-1B47-A6D2-8992D4586665}"/>
              </a:ext>
            </a:extLst>
          </p:cNvPr>
          <p:cNvSpPr txBox="1"/>
          <p:nvPr/>
        </p:nvSpPr>
        <p:spPr>
          <a:xfrm>
            <a:off x="12700" y="5867400"/>
            <a:ext cx="1028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B&amp;FG 3e</a:t>
            </a:r>
          </a:p>
          <a:p>
            <a:r>
              <a:rPr lang="en-US" dirty="0">
                <a:solidFill>
                  <a:schemeClr val="bg1"/>
                </a:solidFill>
              </a:rPr>
              <a:t>Table 9.6</a:t>
            </a:r>
          </a:p>
          <a:p>
            <a:r>
              <a:rPr lang="en-US" dirty="0">
                <a:solidFill>
                  <a:schemeClr val="bg1"/>
                </a:solidFill>
              </a:rPr>
              <a:t>Page 411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A4DCE4-6723-BB48-93BD-88D3C8D10700}"/>
              </a:ext>
            </a:extLst>
          </p:cNvPr>
          <p:cNvSpPr txBox="1"/>
          <p:nvPr/>
        </p:nvSpPr>
        <p:spPr>
          <a:xfrm>
            <a:off x="1288143" y="8382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VCF file includes the following information:</a:t>
            </a:r>
          </a:p>
        </p:txBody>
      </p:sp>
      <p:pic>
        <p:nvPicPr>
          <p:cNvPr id="35" name="Picture 34" descr="Screen Shot 2017-02-25 at 4.01.28 PM.png">
            <a:extLst>
              <a:ext uri="{FF2B5EF4-FFF2-40B4-BE49-F238E27FC236}">
                <a16:creationId xmlns:a16="http://schemas.microsoft.com/office/drawing/2014/main" id="{3932E48B-FFB6-9C4B-AED8-7A89F69582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"/>
          <a:stretch/>
        </p:blipFill>
        <p:spPr>
          <a:xfrm>
            <a:off x="76199" y="1295400"/>
            <a:ext cx="898836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928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8FDD34-F242-2845-99EA-F9A510F07616}"/>
              </a:ext>
            </a:extLst>
          </p:cNvPr>
          <p:cNvSpPr txBox="1"/>
          <p:nvPr/>
        </p:nvSpPr>
        <p:spPr>
          <a:xfrm>
            <a:off x="1288143" y="11430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header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907DAA08-BE0C-6146-AA78-DDB8F1639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212" y="1619250"/>
            <a:ext cx="7333188" cy="3181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2296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923F2-14E4-4C4D-A4A2-F50B484BDDBD}"/>
              </a:ext>
            </a:extLst>
          </p:cNvPr>
          <p:cNvSpPr txBox="1"/>
          <p:nvPr/>
        </p:nvSpPr>
        <p:spPr>
          <a:xfrm>
            <a:off x="1288143" y="1976735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field definition line and first row of body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23458B5F-9F18-8E4E-B5F3-B0B35018B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836864"/>
            <a:ext cx="7848600" cy="10815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BF6934-49CA-5246-8CC1-59A4FEADAEA2}"/>
              </a:ext>
            </a:extLst>
          </p:cNvPr>
          <p:cNvSpPr txBox="1"/>
          <p:nvPr/>
        </p:nvSpPr>
        <p:spPr>
          <a:xfrm>
            <a:off x="1219200" y="4495800"/>
            <a:ext cx="7696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Fields include chromosome (CHROM), position, identifier (e.g. </a:t>
            </a:r>
            <a:r>
              <a:rPr lang="en-US" sz="2400" dirty="0" err="1">
                <a:solidFill>
                  <a:schemeClr val="bg1"/>
                </a:solidFill>
              </a:rPr>
              <a:t>rsID</a:t>
            </a:r>
            <a:r>
              <a:rPr lang="en-US" sz="2400" dirty="0">
                <a:solidFill>
                  <a:schemeClr val="bg1"/>
                </a:solidFill>
              </a:rPr>
              <a:t>), reference allele, alternate allele, quality score, and extensive data (e.g. haplotypes, read depth, quality scores, functional consequences, accession numbers)</a:t>
            </a:r>
          </a:p>
        </p:txBody>
      </p:sp>
    </p:spTree>
    <p:extLst>
      <p:ext uri="{BB962C8B-B14F-4D97-AF65-F5344CB8AC3E}">
        <p14:creationId xmlns:p14="http://schemas.microsoft.com/office/powerpoint/2010/main" val="2453592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3C8705-D4A0-9944-AF8F-53B089A1B79A}"/>
              </a:ext>
            </a:extLst>
          </p:cNvPr>
          <p:cNvSpPr txBox="1"/>
          <p:nvPr/>
        </p:nvSpPr>
        <p:spPr>
          <a:xfrm>
            <a:off x="1295400" y="1219200"/>
            <a:ext cx="769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SNP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9E6B43-67C0-B04D-99BA-4D1FD7C38A1A}"/>
              </a:ext>
            </a:extLst>
          </p:cNvPr>
          <p:cNvCxnSpPr/>
          <p:nvPr/>
        </p:nvCxnSpPr>
        <p:spPr>
          <a:xfrm>
            <a:off x="1288143" y="838200"/>
            <a:ext cx="73986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8A0EB5-A1D3-D040-8205-1792E68D83C8}"/>
              </a:ext>
            </a:extLst>
          </p:cNvPr>
          <p:cNvSpPr txBox="1"/>
          <p:nvPr/>
        </p:nvSpPr>
        <p:spPr>
          <a:xfrm>
            <a:off x="5257800" y="1219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Insertion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D6930D-588D-034E-985F-78BBBBC7985E}"/>
              </a:ext>
            </a:extLst>
          </p:cNvPr>
          <p:cNvSpPr txBox="1"/>
          <p:nvPr/>
        </p:nvSpPr>
        <p:spPr>
          <a:xfrm>
            <a:off x="1295400" y="3124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Deletion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6F021-F151-B64C-84C5-BB690A66466A}"/>
              </a:ext>
            </a:extLst>
          </p:cNvPr>
          <p:cNvSpPr txBox="1"/>
          <p:nvPr/>
        </p:nvSpPr>
        <p:spPr>
          <a:xfrm>
            <a:off x="5257800" y="3124200"/>
            <a:ext cx="1937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Replacement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0DEBE3-8D17-9C42-A48F-928EB6C0F0EF}"/>
              </a:ext>
            </a:extLst>
          </p:cNvPr>
          <p:cNvSpPr txBox="1"/>
          <p:nvPr/>
        </p:nvSpPr>
        <p:spPr>
          <a:xfrm>
            <a:off x="1295400" y="4953000"/>
            <a:ext cx="3234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Large structural variant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96DAB53-EA4F-4E40-AEBE-CDE6A9DA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00200"/>
            <a:ext cx="2519363" cy="12033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>
            <a:extLst>
              <a:ext uri="{FF2B5EF4-FFF2-40B4-BE49-F238E27FC236}">
                <a16:creationId xmlns:a16="http://schemas.microsoft.com/office/drawing/2014/main" id="{8A6BD431-CB17-DD4B-98FC-76135B1C4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1627188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9C3D38C7-CA40-1F46-AA15-F8C5EA2E7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579969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4FB97CD7-0D02-1E44-962E-5EF01C8F7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3603924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CE6A53B8-36F6-AD4E-81E3-8AEDBBFA7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44" y="5380194"/>
            <a:ext cx="7999413" cy="11366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9446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BED and GFF Format</a:t>
            </a:r>
            <a:endParaRPr lang="en-US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D0DB78-5AC0-564F-B4FF-BC66B9922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genome.ucsc.edu</a:t>
            </a:r>
            <a:r>
              <a:rPr lang="en-US" dirty="0"/>
              <a:t>/FAQ/FAQformat.html#format1</a:t>
            </a:r>
          </a:p>
        </p:txBody>
      </p:sp>
    </p:spTree>
    <p:extLst>
      <p:ext uri="{BB962C8B-B14F-4D97-AF65-F5344CB8AC3E}">
        <p14:creationId xmlns:p14="http://schemas.microsoft.com/office/powerpoint/2010/main" val="2739549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rabbit hole only gets deeper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492" y="727370"/>
            <a:ext cx="3648745" cy="5981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495270" y="3372973"/>
            <a:ext cx="5594776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dirty="0">
                <a:solidFill>
                  <a:schemeClr val="accent4"/>
                </a:solidFill>
              </a:rPr>
              <a:t>Remember, all I'm offering is the truth – nothing more</a:t>
            </a:r>
            <a:endParaRPr lang="en-US" sz="2800" dirty="0">
              <a:solidFill>
                <a:schemeClr val="accent4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8"/>
          <a:stretch/>
        </p:blipFill>
        <p:spPr>
          <a:xfrm>
            <a:off x="10995202" y="717781"/>
            <a:ext cx="1084735" cy="611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8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94FA7-B999-A646-A169-CA8B0E0E857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7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8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27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r>
              <a:rPr lang="en-US" sz="2000" dirty="0" err="1">
                <a:solidFill>
                  <a:schemeClr val="accent6"/>
                </a:solidFill>
              </a:rPr>
              <a:t>awk</a:t>
            </a:r>
            <a:r>
              <a:rPr lang="en-US" sz="2000" dirty="0">
                <a:solidFill>
                  <a:schemeClr val="accent6"/>
                </a:solidFill>
              </a:rPr>
              <a:t> '/^&gt;/ { print (NR==1 ? "" : RS) $0; next }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"%s", $0 } END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RS }' file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5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7812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3964" y="791840"/>
            <a:ext cx="10638882" cy="57274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@HWUSI-EAS1877:1234:07-30-12_Puritz2:1:1:12814:984 1:N:0:ACAGTG</a:t>
            </a:r>
          </a:p>
          <a:p>
            <a:pPr marL="0" indent="0">
              <a:buNone/>
            </a:pPr>
            <a:r>
              <a:rPr lang="en-US" sz="1400" dirty="0"/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99999@CC@@CC@CCCC@@@C@CC@CCCCCC@@@@7777#58454C@@CC@@@@@@@@@@@@@@@@@@@@@C@@@@@@@CC@@C@C@C@@@@@@@C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@HWUSI-EAS1877:1234:07-30-12_Puritz2:1:1:13449:983 1:N:0:ACAGTG</a:t>
            </a:r>
          </a:p>
          <a:p>
            <a:pPr marL="0" indent="0">
              <a:buNone/>
            </a:pPr>
            <a:r>
              <a:rPr lang="en-US" sz="1400" dirty="0"/>
              <a:t>GCCAAAACTCCACAAGTAGGGGTGGATTTTGATGGAGTTNGGAAGGTTAGGGTTATTTTTTTCCTATCTTGGAGTTTCCTCTACG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66666@C@@C@@@C@@@@@@:::222@@@@&lt;&lt;&lt;&lt;&lt;*%)*#-----8886899997&lt;&lt;222222@@@@@@@@@8@@@@@@@:@@@@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@HWUSI-EAS1877:1234:07-30-12_Puritz2:1:1:15644:982 1:N:0:ACAGTG</a:t>
            </a:r>
          </a:p>
          <a:p>
            <a:pPr marL="0" indent="0">
              <a:buNone/>
            </a:pPr>
            <a:r>
              <a:rPr lang="en-US" sz="1400" dirty="0"/>
              <a:t>TACCAGTGCATTTGGTTGACGCACACTTGAGATGNCCAACTCTCCCGACGAAGTAAATTGTTGGAGGACTAGATTCTTGATCA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CCC@CC@@@@&lt;&lt;:&lt;&lt;@@@@@@@C@@@C@@@3354#22322@@@@@&lt;&lt;8&lt;&lt;@@@@@::::::::&lt;7:&lt;&lt;::@@@@8:6:::@@@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@HWUSI-EAS1877:1234:07-30-12_Puritz2:1:1:16185:982 1:N:0:ACAGTG</a:t>
            </a:r>
          </a:p>
          <a:p>
            <a:pPr marL="0" indent="0">
              <a:buNone/>
            </a:pPr>
            <a:r>
              <a:rPr lang="en-US" sz="1400" dirty="0"/>
              <a:t>GGCCAACAAGTCGGCAAAAGGACAGGTCTTGAAACCCAGNACTTGCGGAGAAAATGTAAGATATAGCGCATCAATTCCAGTATTGTACCCCTATGT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77777@C@@C@@C@@@@C@C@@CC@@@@C@@@@@@4555#77777@@@@@@@722@C@CC8888844444@@@:@:&lt;&lt;&lt;::&lt;&lt;&lt;:@@8:@@@@@4&lt;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2922"/>
          <a:stretch/>
        </p:blipFill>
        <p:spPr>
          <a:xfrm>
            <a:off x="10995202" y="717784"/>
            <a:ext cx="1084735" cy="1044109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59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ritzDefault" id="{F7178656-44DD-5F47-AF34-8AA935E0FA3A}" vid="{CCB72634-50BB-0B4A-98A4-7101B18A62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PuritzDefault</Template>
  <TotalTime>335</TotalTime>
  <Words>2147</Words>
  <Application>Microsoft Macintosh PowerPoint</Application>
  <PresentationFormat>Widescreen</PresentationFormat>
  <Paragraphs>465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Avenir Next Condensed Regular</vt:lpstr>
      <vt:lpstr>Calibri</vt:lpstr>
      <vt:lpstr>Calibri Light</vt:lpstr>
      <vt:lpstr>Courier New</vt:lpstr>
      <vt:lpstr>Office Theme</vt:lpstr>
      <vt:lpstr>Entering the Matrix: the basics of NGS Data files</vt:lpstr>
      <vt:lpstr>A tsunami of data</vt:lpstr>
      <vt:lpstr>Fast and loose with FASTA</vt:lpstr>
      <vt:lpstr>Fast and loose with FASTA</vt:lpstr>
      <vt:lpstr>Fast and loose with FASTA</vt:lpstr>
      <vt:lpstr>Fast and loose with FASTA</vt:lpstr>
      <vt:lpstr>Fast and loose with FASTA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ASCII Table (offset 33)</vt:lpstr>
      <vt:lpstr>Getting familiar with FASTQ</vt:lpstr>
      <vt:lpstr>Getting familiar with FASTQ</vt:lpstr>
      <vt:lpstr>Getting familiar with FASTQ</vt:lpstr>
      <vt:lpstr>Getting familiar with FASTQ</vt:lpstr>
      <vt:lpstr>Demultiplexing files</vt:lpstr>
      <vt:lpstr>Demultiplexing files</vt:lpstr>
      <vt:lpstr>Getting familiar with FASTQ</vt:lpstr>
      <vt:lpstr>Demultiplexing files</vt:lpstr>
      <vt:lpstr>SAM/BAM Format</vt:lpstr>
      <vt:lpstr>SAM/BAM Format</vt:lpstr>
      <vt:lpstr>SAM/BAM Format</vt:lpstr>
      <vt:lpstr>SAM/BAM Format: Alignment Records</vt:lpstr>
      <vt:lpstr>Variant Call Format- VCF</vt:lpstr>
      <vt:lpstr>Variant Call Format- VCF</vt:lpstr>
      <vt:lpstr>Variant Call Format- VCF</vt:lpstr>
      <vt:lpstr>Variant Call Format- VCF</vt:lpstr>
      <vt:lpstr>BED and GFF Format</vt:lpstr>
      <vt:lpstr>The rabbit hole only gets deeper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Entering the Matrix: the basics of NGS Output files</dc:title>
  <dc:creator>Jonathan Puritz</dc:creator>
  <cp:lastModifiedBy>Jonathan Puritz Jr.</cp:lastModifiedBy>
  <cp:revision>57</cp:revision>
  <dcterms:created xsi:type="dcterms:W3CDTF">2016-02-28T10:56:32Z</dcterms:created>
  <dcterms:modified xsi:type="dcterms:W3CDTF">2022-02-16T14:04:17Z</dcterms:modified>
</cp:coreProperties>
</file>

<file path=docProps/thumbnail.jpeg>
</file>